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omebody@staff.weibo.com?subject=" TargetMode="Externa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g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git.intra.weibo.com/huati/daily-build/blob/master/CODING_STANDARD.md" TargetMode="External"/><Relationship Id="rId3" Type="http://schemas.openxmlformats.org/officeDocument/2006/relationships/image" Target="../media/image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libgit2/php-git" TargetMode="External"/><Relationship Id="rId3" Type="http://schemas.openxmlformats.org/officeDocument/2006/relationships/image" Target="../media/image6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g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youtube.com/watch?v=Nffzkkdq7GM" TargetMode="External"/><Relationship Id="rId3" Type="http://schemas.openxmlformats.org/officeDocument/2006/relationships/hyperlink" Target="http://www.360doc.com/content/16/0326/07/31970350_545313043.shtml" TargetMode="External"/><Relationship Id="rId4" Type="http://schemas.openxmlformats.org/officeDocument/2006/relationships/image" Target="../media/image3.g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youtube.com/watch?v=Nffzkkdq7GM" TargetMode="External"/><Relationship Id="rId3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日构建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somebody@staff.weibo.com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发布工程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版本永远在迭代</a:t>
            </a:r>
          </a:p>
          <a:p>
            <a:pPr lvl="1"/>
            <a:r>
              <a:t>产品需求永远可以在下一版本发布。尽管高优先级的产品需求，也不鼓励在当前周期进行发布。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发布工程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优先回滚</a:t>
            </a:r>
          </a:p>
          <a:p>
            <a:pPr lvl="1"/>
            <a:r>
              <a:t>当出现bug时，优先进行代码回滚，而不是修复bug。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build_every_one_wee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9400" y="3225800"/>
            <a:ext cx="162052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开发流程</a:t>
            </a:r>
          </a:p>
        </p:txBody>
      </p:sp>
      <p:sp>
        <p:nvSpPr>
          <p:cNvPr id="160" name="Shape 160"/>
          <p:cNvSpPr/>
          <p:nvPr>
            <p:ph type="body" sz="half" idx="1"/>
          </p:nvPr>
        </p:nvSpPr>
        <p:spPr>
          <a:xfrm>
            <a:off x="12267884" y="3149600"/>
            <a:ext cx="10427016" cy="9296400"/>
          </a:xfrm>
          <a:prstGeom prst="rect">
            <a:avLst/>
          </a:prstGeom>
        </p:spPr>
        <p:txBody>
          <a:bodyPr/>
          <a:lstStyle/>
          <a:p>
            <a:pPr/>
            <a:r>
              <a:t>feature branches</a:t>
            </a:r>
          </a:p>
          <a:p>
            <a:pPr/>
            <a:r>
              <a:t>develop（build_v705）</a:t>
            </a:r>
          </a:p>
          <a:p>
            <a:pPr/>
            <a:r>
              <a:t>release branches</a:t>
            </a:r>
          </a:p>
          <a:p>
            <a:pPr/>
            <a:r>
              <a:t>master</a:t>
            </a:r>
          </a:p>
        </p:txBody>
      </p:sp>
      <p:pic>
        <p:nvPicPr>
          <p:cNvPr id="161" name="110657_00nE_178198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5700" y="2539699"/>
            <a:ext cx="7883926" cy="10516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r" isContent="1" isInverted="0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2"/>
      <p:bldP build="whole" bldLvl="1" animBg="1" rev="0" advAuto="0" spid="16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贡献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项目结构 Project Construct</a:t>
            </a:r>
          </a:p>
          <a:p>
            <a:pPr/>
            <a:r>
              <a:t>代码规范 Coding Standard</a:t>
            </a:r>
          </a:p>
          <a:p>
            <a:pPr/>
            <a:r>
              <a:t>开发环境 Dev Environment</a:t>
            </a:r>
          </a:p>
          <a:p>
            <a:pPr/>
            <a:r>
              <a:t>合并请求 Merge Request</a:t>
            </a:r>
          </a:p>
        </p:txBody>
      </p:sp>
      <p:pic>
        <p:nvPicPr>
          <p:cNvPr id="165" name="ee13ce003090b3fecdad7d3f15badca3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42262" y="4334613"/>
            <a:ext cx="6569345" cy="69263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body" idx="1"/>
          </p:nvPr>
        </p:nvSpPr>
        <p:spPr>
          <a:xfrm>
            <a:off x="1689100" y="1270000"/>
            <a:ext cx="21005800" cy="11176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8" name="QQ20160810-0@2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3700" y="2153453"/>
            <a:ext cx="21005800" cy="9409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0"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body" idx="1"/>
          </p:nvPr>
        </p:nvSpPr>
        <p:spPr>
          <a:xfrm>
            <a:off x="1454186" y="2703264"/>
            <a:ext cx="21005801" cy="10189072"/>
          </a:xfrm>
          <a:prstGeom prst="rect">
            <a:avLst/>
          </a:prstGeom>
        </p:spPr>
        <p:txBody>
          <a:bodyPr/>
          <a:lstStyle/>
          <a:p>
            <a:pPr/>
            <a:r>
              <a:t>Zend Framework 2</a:t>
            </a:r>
          </a:p>
          <a:p>
            <a:pPr/>
            <a:r>
              <a:t>Symphony                     </a:t>
            </a:r>
          </a:p>
          <a:p>
            <a:pPr/>
            <a:r>
              <a:t>Yii framework</a:t>
            </a:r>
          </a:p>
          <a:p>
            <a:pPr/>
            <a:r>
              <a:t>Daily Build</a:t>
            </a:r>
          </a:p>
          <a:p>
            <a:pPr lvl="1" marL="1099038" indent="-464038"/>
            <a:r>
              <a:rPr sz="3800" u="sng">
                <a:hlinkClick r:id="rId2" invalidUrl="" action="" tgtFrame="" tooltip="" history="1" highlightClick="0" endSnd="0"/>
              </a:rPr>
              <a:t>http://git.intra.weibo.com/huati/daily-build/blob/master/CODING_STANDARD.md</a:t>
            </a:r>
          </a:p>
        </p:txBody>
      </p:sp>
      <p:pic>
        <p:nvPicPr>
          <p:cNvPr id="171" name="superzf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61266" y="3099864"/>
            <a:ext cx="4064001" cy="3898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PHP-FIG Standards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2"/>
      <p:bldP build="whole" bldLvl="1" animBg="1" rev="0" advAuto="0" spid="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body" idx="1"/>
          </p:nvPr>
        </p:nvSpPr>
        <p:spPr>
          <a:xfrm>
            <a:off x="1689100" y="1270000"/>
            <a:ext cx="21005800" cy="11176000"/>
          </a:xfrm>
          <a:prstGeom prst="rect">
            <a:avLst/>
          </a:prstGeom>
        </p:spPr>
        <p:txBody>
          <a:bodyPr/>
          <a:lstStyle/>
          <a:p>
            <a:pPr/>
            <a:r>
              <a:t>libgit2</a:t>
            </a:r>
          </a:p>
          <a:p>
            <a:pPr lvl="1"/>
            <a:r>
              <a:t>https://libgit2.github.com/</a:t>
            </a:r>
          </a:p>
          <a:p>
            <a:pPr/>
            <a:r>
              <a:t>php-git</a:t>
            </a:r>
          </a:p>
          <a:p>
            <a:pPr lvl="1"/>
            <a:r>
              <a:rPr u="sng">
                <a:hlinkClick r:id="rId2" invalidUrl="" action="" tgtFrame="" tooltip="" history="1" highlightClick="0" endSnd="0"/>
              </a:rPr>
              <a:t>https://github.com/libgit2/php-git</a:t>
            </a:r>
          </a:p>
        </p:txBody>
      </p:sp>
      <p:pic>
        <p:nvPicPr>
          <p:cNvPr id="175" name="logo@2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62908" y="2539780"/>
            <a:ext cx="7084456" cy="17381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fast" advClick="1" p14:dur="750">
        <p15:prstTrans prst="fallOver"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9768" indent="-429768" defTabSz="387984">
              <a:spcBef>
                <a:spcPts val="2700"/>
              </a:spcBef>
              <a:buSzPct val="100000"/>
              <a:buAutoNum type="arabicPeriod" startAt="1"/>
              <a:defRPr sz="2444"/>
            </a:pPr>
            <a:r>
              <a:t>## For 32bit systems</a:t>
            </a:r>
          </a:p>
          <a:p>
            <a:pPr marL="429768" indent="-429768" defTabSz="387984">
              <a:spcBef>
                <a:spcPts val="2700"/>
              </a:spcBef>
              <a:buSzPct val="100000"/>
              <a:buAutoNum type="arabicPeriod" startAt="1"/>
              <a:defRPr sz="2444"/>
            </a:pPr>
            <a:r>
              <a:t>git submodule init &amp;&amp; git submodule update</a:t>
            </a:r>
          </a:p>
          <a:p>
            <a:pPr marL="429768" indent="-429768" defTabSz="387984">
              <a:spcBef>
                <a:spcPts val="2700"/>
              </a:spcBef>
              <a:buSzPct val="100000"/>
              <a:buAutoNum type="arabicPeriod" startAt="1"/>
              <a:defRPr sz="2444"/>
            </a:pPr>
            <a:r>
              <a:t>mkdir libgit2/build</a:t>
            </a:r>
          </a:p>
          <a:p>
            <a:pPr marL="429768" indent="-429768" defTabSz="387984">
              <a:spcBef>
                <a:spcPts val="2700"/>
              </a:spcBef>
              <a:buSzPct val="100000"/>
              <a:buAutoNum type="arabicPeriod" startAt="1"/>
              <a:defRPr sz="2444"/>
            </a:pPr>
            <a:r>
              <a:t>cd libgit2/build</a:t>
            </a:r>
          </a:p>
          <a:p>
            <a:pPr marL="429768" indent="-429768" defTabSz="387984">
              <a:spcBef>
                <a:spcPts val="2700"/>
              </a:spcBef>
              <a:buSzPct val="100000"/>
              <a:buAutoNum type="arabicPeriod" startAt="1"/>
              <a:defRPr sz="2444"/>
            </a:pPr>
            <a:r>
              <a:t>cmake -DCMAKE_BUILD_TYPE=Debug -DBUILD_SHARED_LIBS=OFF -DBUILD_CLAR=OFF ..</a:t>
            </a:r>
          </a:p>
          <a:p>
            <a:pPr marL="429768" indent="-429768" defTabSz="387984">
              <a:spcBef>
                <a:spcPts val="2700"/>
              </a:spcBef>
              <a:buSzPct val="100000"/>
              <a:buAutoNum type="arabicPeriod" startAt="1"/>
              <a:defRPr sz="2444"/>
            </a:pPr>
            <a:r>
              <a:t>cmake --build .</a:t>
            </a:r>
          </a:p>
          <a:p>
            <a:pPr marL="429768" indent="-429768" defTabSz="387984">
              <a:spcBef>
                <a:spcPts val="2700"/>
              </a:spcBef>
              <a:buSzPct val="100000"/>
              <a:buAutoNum type="arabicPeriod" startAt="1"/>
              <a:defRPr sz="2444"/>
            </a:pPr>
          </a:p>
          <a:p>
            <a:pPr marL="429768" indent="-429768" defTabSz="387984">
              <a:spcBef>
                <a:spcPts val="2700"/>
              </a:spcBef>
              <a:buSzPct val="100000"/>
              <a:buAutoNum type="arabicPeriod" startAt="8"/>
              <a:defRPr sz="2444"/>
            </a:pPr>
            <a:r>
              <a:t># For 64bit systems</a:t>
            </a:r>
          </a:p>
          <a:p>
            <a:pPr marL="429768" indent="-429768" defTabSz="387984">
              <a:spcBef>
                <a:spcPts val="2700"/>
              </a:spcBef>
              <a:buSzPct val="100000"/>
              <a:buAutoNum type="arabicPeriod" startAt="8"/>
              <a:defRPr sz="2444"/>
            </a:pPr>
            <a:r>
              <a:t>git submodule init &amp;&amp; git submodule update</a:t>
            </a:r>
          </a:p>
          <a:p>
            <a:pPr marL="429768" indent="-429768" defTabSz="387984">
              <a:spcBef>
                <a:spcPts val="2700"/>
              </a:spcBef>
              <a:buSzPct val="100000"/>
              <a:buAutoNum type="arabicPeriod" startAt="8"/>
              <a:defRPr sz="2444"/>
            </a:pPr>
            <a:r>
              <a:t>mkdir libgit2/build</a:t>
            </a:r>
          </a:p>
          <a:p>
            <a:pPr marL="429768" indent="-429768" defTabSz="387984">
              <a:spcBef>
                <a:spcPts val="2700"/>
              </a:spcBef>
              <a:buSzPct val="100000"/>
              <a:buAutoNum type="arabicPeriod" startAt="8"/>
              <a:defRPr sz="2444"/>
            </a:pPr>
            <a:r>
              <a:t>cd libgit2/build</a:t>
            </a:r>
          </a:p>
          <a:p>
            <a:pPr marL="429768" indent="-429768" defTabSz="387984">
              <a:spcBef>
                <a:spcPts val="2700"/>
              </a:spcBef>
              <a:buSzPct val="100000"/>
              <a:buAutoNum type="arabicPeriod" startAt="8"/>
              <a:defRPr sz="2444"/>
            </a:pPr>
            <a:r>
              <a:t>cmake -DCMAKE_BUILD_TYPE=Debug -DBUILD_SHARED_LIBS=OFF -DBUILD_CLAR=OFF -DCMAKE_C_FLAGS=-fPIC ..</a:t>
            </a:r>
          </a:p>
          <a:p>
            <a:pPr marL="429768" indent="-429768" defTabSz="387984">
              <a:spcBef>
                <a:spcPts val="2700"/>
              </a:spcBef>
              <a:buSzPct val="100000"/>
              <a:buAutoNum type="arabicPeriod" startAt="8"/>
              <a:defRPr sz="2444"/>
            </a:pPr>
            <a:r>
              <a:t>cmake --build .</a:t>
            </a:r>
          </a:p>
        </p:txBody>
      </p:sp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构建静态链接库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body" idx="1"/>
          </p:nvPr>
        </p:nvSpPr>
        <p:spPr>
          <a:xfrm>
            <a:off x="1689100" y="1270000"/>
            <a:ext cx="21005800" cy="11176000"/>
          </a:xfrm>
          <a:prstGeom prst="rect">
            <a:avLst/>
          </a:prstGeom>
        </p:spPr>
        <p:txBody>
          <a:bodyPr/>
          <a:lstStyle/>
          <a:p>
            <a:pPr marL="914400" indent="-914400">
              <a:buSzPct val="100000"/>
              <a:buAutoNum type="arabicPeriod" startAt="1"/>
              <a:defRPr sz="4000"/>
            </a:pPr>
            <a:r>
              <a:t># build php-git2</a:t>
            </a:r>
          </a:p>
          <a:p>
            <a:pPr marL="914400" indent="-914400">
              <a:buSzPct val="100000"/>
              <a:buAutoNum type="arabicPeriod" startAt="1"/>
              <a:defRPr sz="4000"/>
            </a:pPr>
            <a:r>
              <a:t>cd ../../</a:t>
            </a:r>
          </a:p>
          <a:p>
            <a:pPr marL="914400" indent="-914400">
              <a:buSzPct val="100000"/>
              <a:buAutoNum type="arabicPeriod" startAt="1"/>
              <a:defRPr sz="4000"/>
            </a:pPr>
            <a:r>
              <a:t>phpize</a:t>
            </a:r>
          </a:p>
          <a:p>
            <a:pPr marL="914400" indent="-914400">
              <a:buSzPct val="100000"/>
              <a:buAutoNum type="arabicPeriod" startAt="1"/>
              <a:defRPr sz="4000"/>
            </a:pPr>
            <a:r>
              <a:t>./configure —with-php-config=/php/config/bin/path —enable-git2-debug </a:t>
            </a:r>
          </a:p>
          <a:p>
            <a:pPr marL="914400" indent="-914400">
              <a:buSzPct val="100000"/>
              <a:buAutoNum type="arabicPeriod" startAt="1"/>
              <a:defRPr sz="4000"/>
            </a:pPr>
            <a:r>
              <a:t>make</a:t>
            </a:r>
          </a:p>
          <a:p>
            <a:pPr marL="914400" indent="-914400">
              <a:buSzPct val="100000"/>
              <a:buAutoNum type="arabicPeriod" startAt="1"/>
              <a:defRPr sz="4000"/>
            </a:pPr>
            <a:r>
              <a:t>make install</a:t>
            </a:r>
          </a:p>
          <a:p>
            <a:pPr marL="914400" indent="-914400">
              <a:buSzPct val="100000"/>
              <a:buAutoNum type="arabicPeriod" startAt="1"/>
              <a:defRPr sz="4000"/>
            </a:pPr>
            <a:r>
              <a:t># add extension=git2.so to your php.ini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prism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7050" indent="-527050" defTabSz="685165">
              <a:spcBef>
                <a:spcPts val="4800"/>
              </a:spcBef>
              <a:defRPr sz="4316"/>
            </a:pPr>
            <a:r>
              <a:t>背景与意义 CI/CD</a:t>
            </a:r>
          </a:p>
          <a:p>
            <a:pPr marL="527050" indent="-527050" defTabSz="685165">
              <a:spcBef>
                <a:spcPts val="4800"/>
              </a:spcBef>
              <a:defRPr sz="4316"/>
            </a:pPr>
            <a:r>
              <a:t>发布工程 Release Engineering</a:t>
            </a:r>
          </a:p>
          <a:p>
            <a:pPr marL="527050" indent="-527050" defTabSz="685165">
              <a:spcBef>
                <a:spcPts val="4800"/>
              </a:spcBef>
              <a:defRPr sz="4316"/>
            </a:pPr>
            <a:r>
              <a:t>工作流程 Workflow</a:t>
            </a:r>
          </a:p>
          <a:p>
            <a:pPr lvl="1" marL="1054100" indent="-527050" defTabSz="685165">
              <a:spcBef>
                <a:spcPts val="4800"/>
              </a:spcBef>
              <a:defRPr sz="4316"/>
            </a:pPr>
            <a:r>
              <a:t>项目周期 Project Lifecycle</a:t>
            </a:r>
          </a:p>
          <a:p>
            <a:pPr lvl="1" marL="1054100" indent="-527050" defTabSz="685165">
              <a:spcBef>
                <a:spcPts val="4800"/>
              </a:spcBef>
              <a:defRPr sz="4316"/>
            </a:pPr>
            <a:r>
              <a:t>开发 Develop</a:t>
            </a:r>
          </a:p>
          <a:p>
            <a:pPr marL="527050" indent="-527050" defTabSz="685165">
              <a:spcBef>
                <a:spcPts val="4800"/>
              </a:spcBef>
              <a:defRPr sz="4316"/>
            </a:pPr>
            <a:r>
              <a:t>贡献 Contribute</a:t>
            </a:r>
          </a:p>
          <a:p>
            <a:pPr marL="527050" indent="-527050" defTabSz="685165">
              <a:spcBef>
                <a:spcPts val="4800"/>
              </a:spcBef>
              <a:defRPr sz="4316"/>
            </a:pPr>
            <a:r>
              <a:t>讨论 Discussion</a:t>
            </a:r>
          </a:p>
        </p:txBody>
      </p:sp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概要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14:prism dir="r" isContent="1" isInverted="0"/>
      </p:transition>
    </mc:Choice>
    <mc:Fallback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讨论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00f55cec0013518693b1493a6c16c397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6113" y="3149600"/>
            <a:ext cx="20071774" cy="929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感谢</a:t>
            </a:r>
          </a:p>
        </p:txBody>
      </p:sp>
      <p:sp>
        <p:nvSpPr>
          <p:cNvPr id="187" name="Shape 1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WY同学的指点</a:t>
            </a:r>
          </a:p>
          <a:p>
            <a:pPr/>
            <a:r>
              <a:t>《发布工程在Facebook》</a:t>
            </a:r>
          </a:p>
          <a:p>
            <a:pPr lvl="1">
              <a:defRPr sz="4200"/>
            </a:pPr>
            <a:r>
              <a:rPr u="sng">
                <a:hlinkClick r:id="rId2" invalidUrl="" action="" tgtFrame="" tooltip="" history="1" highlightClick="0" endSnd="0"/>
              </a:rPr>
              <a:t>https://www.youtube.com/watch?v=Nffzkkdq7GM</a:t>
            </a:r>
          </a:p>
          <a:p>
            <a:pPr/>
            <a:r>
              <a:t>其他相关文章</a:t>
            </a:r>
          </a:p>
          <a:p>
            <a:pPr lvl="1">
              <a:defRPr sz="4200"/>
            </a:pPr>
            <a:r>
              <a:rPr u="sng">
                <a:hlinkClick r:id="rId3" invalidUrl="" action="" tgtFrame="" tooltip="" history="1" highlightClick="0" endSnd="0"/>
              </a:rPr>
              <a:t>http://www.360doc.com/content/16/0326/07/31970350_545313043.shtml</a:t>
            </a:r>
          </a:p>
        </p:txBody>
      </p:sp>
      <p:pic>
        <p:nvPicPr>
          <p:cNvPr id="188" name="eee42d65de7722a30a88f282afd2e045.gif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31654" y="3641618"/>
            <a:ext cx="3554099" cy="35540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 p14:dur="15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body" idx="1"/>
          </p:nvPr>
        </p:nvSpPr>
        <p:spPr>
          <a:xfrm>
            <a:off x="1689100" y="1270000"/>
            <a:ext cx="21005800" cy="11176000"/>
          </a:xfrm>
          <a:prstGeom prst="rect">
            <a:avLst/>
          </a:prstGeom>
        </p:spPr>
        <p:txBody>
          <a:bodyPr/>
          <a:lstStyle>
            <a:lvl1pPr algn="ctr">
              <a:defRPr sz="19000"/>
            </a:lvl1pPr>
          </a:lstStyle>
          <a:p>
            <a:pPr/>
            <a:r>
              <a:t>谢谢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持续集成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7" name="68451368_1 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1205" y="3149600"/>
            <a:ext cx="21021590" cy="929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持续交付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1" name="68451368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19429" y="3149600"/>
            <a:ext cx="12545142" cy="929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checker dir="horz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持续部署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5" name="68451368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19428" y="3149600"/>
            <a:ext cx="12545144" cy="929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hecker dir="horz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发布工程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200"/>
            </a:lvl1pPr>
            <a:lvl2pPr>
              <a:defRPr sz="4200" u="sng">
                <a:hlinkClick r:id="rId2" invalidUrl="" action="" tgtFrame="" tooltip="" history="1" highlightClick="0" endSnd="0"/>
              </a:defRPr>
            </a:lvl2pPr>
          </a:lstStyle>
          <a:p>
            <a:pPr/>
            <a:r>
              <a:t>@Chuckr发布工程演讲</a:t>
            </a:r>
          </a:p>
          <a:p>
            <a:pPr lvl="1"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https://www.youtube.com/watch?v=Nffzkkdq7GM</a:t>
            </a:r>
          </a:p>
        </p:txBody>
      </p:sp>
      <p:pic>
        <p:nvPicPr>
          <p:cNvPr id="139" name="77d7c822144adc75612225ac33aa123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32925" y="3253285"/>
            <a:ext cx="7620001" cy="281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doors dir="vert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chuck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91755" y="-1"/>
            <a:ext cx="1420049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发布工程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以时间为周期</a:t>
            </a:r>
          </a:p>
          <a:p>
            <a:pPr lvl="1"/>
            <a:r>
              <a:t>软件发布不会等待你的功能提交。同样，你提交的功能所在的软件发布也不会等待其他人的功能。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发布工程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用户驱动发布，最坏也就如此</a:t>
            </a:r>
          </a:p>
          <a:p>
            <a:pPr lvl="1"/>
            <a:r>
              <a:t>在软件发布前，进行了代码审查、持续集成以及人工测试。然后，才将当前版本发布给5%的灰度用户。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